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Opening slide. Set the scene: the Black Death arrived in Europe in 1348 and killed an estimated 30–60% of the population within two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Pose the central question: did the plague permanently transform labour markets, or did institutions and recovery erase the shock?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headline finding is the scale of mortality. This is the shock that reset the labour supply across Europe.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common pattern across Europe: before the plague, labour was abundant and wages were flat; after, labour was scarce and wages rose.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England's response was distinctive: the Statute of Labourers (1351) tried to cap wages, delaying real wage growth until after 1380.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Italian cities saw sharp nominal wage increases, but real gains were limited by food prices and urban mortality.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Holland emerged as Europe's wage frontier by 1450, with the highest real wages driven by peat extraction, trade, and urban demand.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regional clusters capture the debate: England's institutional constraint, Italy's nominal shock, Holland's sustained growth, and Iberia's muted recovery.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strongest supportable answer: plague mortality raised real wages across Europe, but institutions and local conditions determined who gained and for how long.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4"/>
          </a:solidFill>
          <a:ln>
            <a:solidFill>
              <a:srgbClr val="DFD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842000" y="0"/>
            <a:ext cx="4572000" cy="4572000"/>
          </a:xfrm>
          <a:prstGeom prst="ellipse">
            <a:avLst/>
          </a:prstGeom>
          <a:solidFill>
            <a:srgbClr val="F1F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270500" y="-571500"/>
            <a:ext cx="5715000" cy="5715000"/>
          </a:xfrm>
          <a:prstGeom prst="ellipse">
            <a:avLst/>
          </a:prstGeom>
          <a:noFill/>
          <a:ln w="19050">
            <a:solidFill>
              <a:srgbClr val="CBCA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721429" y="4816929"/>
            <a:ext cx="653142" cy="653142"/>
          </a:xfrm>
          <a:prstGeom prst="ellipse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24000" y="5715000"/>
            <a:ext cx="4064000" cy="27432"/>
          </a:xfrm>
          <a:prstGeom prst="rect">
            <a:avLst/>
          </a:prstGeom>
          <a:solidFill>
            <a:srgbClr val="CBCA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4754880"/>
            <a:ext cx="12192000" cy="210312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4892040"/>
            <a:ext cx="11277600" cy="10972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Fraunces"/>
              </a:rPr>
              <a:t>The Black Death and Europe's Labour Markets, 1348–c.1450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126480"/>
            <a:ext cx="11277600" cy="5486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1400" b="0" i="1">
                <a:solidFill>
                  <a:srgbClr val="E0E0E0"/>
                </a:solidFill>
                <a:latin typeface="Newsreader"/>
              </a:rPr>
              <a:t>How plague mortality reshaped wages, work, and institutions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60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3200" b="1" i="0">
                <a:solidFill>
                  <a:srgbClr val="1A1813"/>
                </a:solidFill>
                <a:latin typeface="Schibsted Grotesk"/>
              </a:rPr>
              <a:t>The Framing Question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17320"/>
            <a:ext cx="1127760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11049000" cy="4800600"/>
          </a:xfrm>
          <a:prstGeom prst="rect">
            <a:avLst/>
          </a:prstGeom>
          <a:noFill/>
        </p:spPr>
        <p:txBody>
          <a:bodyPr wrap="square" anchor="t" lIns="0" rIns="0" tIns="0" bIns="0">
            <a:norm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Did plague mortality permanently raise real wages?</a:t>
            </a:r>
          </a:p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Which regions gained, and which lagged?</a:t>
            </a:r>
          </a:p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Were wage gains nominal or real?</a:t>
            </a:r>
          </a:p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What institutions blocked or enabled change?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600" cy="3657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1800" b="1" i="0">
                <a:solidFill>
                  <a:srgbClr val="5A5853"/>
                </a:solidFill>
                <a:latin typeface="Schibsted Grotesk"/>
              </a:rPr>
              <a:t>The Headline Findings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7600" cy="22860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15000" b="1" i="0">
                <a:solidFill>
                  <a:srgbClr val="4077A3"/>
                </a:solidFill>
                <a:latin typeface="Fraunces"/>
              </a:rPr>
              <a:t>30–60%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0"/>
            <a:ext cx="10820400" cy="7315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2400" b="0" i="0">
                <a:solidFill>
                  <a:srgbClr val="1A1813"/>
                </a:solidFill>
                <a:latin typeface="Newsreader"/>
              </a:rPr>
              <a:t>Population loss that reset Europe's labour supply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60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2800" b="1" i="0">
                <a:solidFill>
                  <a:srgbClr val="1A1813"/>
                </a:solidFill>
                <a:latin typeface="Schibsted Grotesk"/>
              </a:rPr>
              <a:t>The Common Pattern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17320"/>
            <a:ext cx="1127760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7200" y="1600200"/>
            <a:ext cx="5547360" cy="4800600"/>
          </a:xfrm>
          <a:prstGeom prst="rect">
            <a:avLst/>
          </a:prstGeom>
          <a:noFill/>
        </p:spPr>
        <p:txBody>
          <a:bodyPr wrap="square" anchor="t" lIns="0" rIns="0" tIns="0" bIns="0">
            <a:norm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Pre-plague: abundant labour, flat wages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87440" y="1600200"/>
            <a:ext cx="5547360" cy="4800600"/>
          </a:xfrm>
          <a:prstGeom prst="rect">
            <a:avLst/>
          </a:prstGeom>
          <a:noFill/>
        </p:spPr>
        <p:txBody>
          <a:bodyPr wrap="square" anchor="t" lIns="0" rIns="0" tIns="0" bIns="0">
            <a:norm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Post-plague: scarce labour, rising pay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7" name="Rectangle 6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60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3200" b="1" i="0">
                <a:solidFill>
                  <a:srgbClr val="1A1813"/>
                </a:solidFill>
                <a:latin typeface="Schibsted Grotesk"/>
              </a:rPr>
              <a:t>England's Delayed Rise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17320"/>
            <a:ext cx="1127760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11049000" cy="4800600"/>
          </a:xfrm>
          <a:prstGeom prst="rect">
            <a:avLst/>
          </a:prstGeom>
          <a:noFill/>
        </p:spPr>
        <p:txBody>
          <a:bodyPr wrap="square" anchor="t" lIns="0" rIns="0" tIns="0" bIns="0">
            <a:norm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Statute of Labourers capped wages, 1351</a:t>
            </a:r>
          </a:p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Real wages rose only after 1380</a:t>
            </a:r>
          </a:p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Manorial controls slowed rural adjustment</a:t>
            </a:r>
          </a:p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Urban wages led the recovery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600" cy="36576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1800" b="1" i="0">
                <a:solidFill>
                  <a:srgbClr val="5A5853"/>
                </a:solidFill>
                <a:latin typeface="Schibsted Grotesk"/>
              </a:rPr>
              <a:t>Italy's Sharp Nominal Rises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371600"/>
            <a:ext cx="11277600" cy="22860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15000" b="1" i="0">
                <a:solidFill>
                  <a:srgbClr val="4077A3"/>
                </a:solidFill>
                <a:latin typeface="Fraunces"/>
              </a:rPr>
              <a:t>50–100%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3657600"/>
            <a:ext cx="10820400" cy="73152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ctr"/>
            <a:r>
              <a:rPr sz="2400" b="0" i="0">
                <a:solidFill>
                  <a:srgbClr val="1A1813"/>
                </a:solidFill>
                <a:latin typeface="Newsreader"/>
              </a:rPr>
              <a:t>Nominal wage surge in Florence and Milan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7F4"/>
          </a:solidFill>
          <a:ln>
            <a:solidFill>
              <a:srgbClr val="DFDE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842000" y="0"/>
            <a:ext cx="4572000" cy="4572000"/>
          </a:xfrm>
          <a:prstGeom prst="ellipse">
            <a:avLst/>
          </a:prstGeom>
          <a:solidFill>
            <a:srgbClr val="F1F0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270500" y="-571500"/>
            <a:ext cx="5715000" cy="5715000"/>
          </a:xfrm>
          <a:prstGeom prst="ellipse">
            <a:avLst/>
          </a:prstGeom>
          <a:noFill/>
          <a:ln w="19050">
            <a:solidFill>
              <a:srgbClr val="CBCA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721429" y="4816929"/>
            <a:ext cx="653142" cy="653142"/>
          </a:xfrm>
          <a:prstGeom prst="ellipse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524000" y="5715000"/>
            <a:ext cx="4064000" cy="27432"/>
          </a:xfrm>
          <a:prstGeom prst="rect">
            <a:avLst/>
          </a:prstGeom>
          <a:solidFill>
            <a:srgbClr val="CBCAC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5029200"/>
            <a:ext cx="12192000" cy="18288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5166360"/>
            <a:ext cx="11277600" cy="5486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3600" b="1" i="0">
                <a:solidFill>
                  <a:srgbClr val="FFFFFF"/>
                </a:solidFill>
                <a:latin typeface="Fraunces"/>
              </a:rPr>
              <a:t>Holland's Wage Frontier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5852160"/>
            <a:ext cx="11277600" cy="5486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1400" b="0" i="1">
                <a:solidFill>
                  <a:srgbClr val="E0E0E0"/>
                </a:solidFill>
                <a:latin typeface="Newsreader"/>
              </a:rPr>
              <a:t>Highest real wages in Europe by 1450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126480"/>
            <a:ext cx="11277600" cy="54864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1400" b="0" i="1">
                <a:solidFill>
                  <a:srgbClr val="E0E0E0"/>
                </a:solidFill>
                <a:latin typeface="Newsreader"/>
              </a:rPr>
              <a:t>Peat, trade, and urban labour demand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77600" cy="9144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3200" b="1" i="0">
                <a:solidFill>
                  <a:srgbClr val="1A1813"/>
                </a:solidFill>
                <a:latin typeface="Schibsted Grotesk"/>
              </a:rPr>
              <a:t>Four Contested Clusters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457200" y="1417320"/>
            <a:ext cx="1127760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1600200"/>
            <a:ext cx="11049000" cy="4800600"/>
          </a:xfrm>
          <a:prstGeom prst="rect">
            <a:avLst/>
          </a:prstGeom>
          <a:noFill/>
        </p:spPr>
        <p:txBody>
          <a:bodyPr wrap="square" anchor="t" lIns="0" rIns="0" tIns="0" bIns="0">
            <a:norm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England: institutional constraint on wages</a:t>
            </a:r>
          </a:p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Italy: nominal shock, real limits</a:t>
            </a:r>
          </a:p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Holland: sustained frontier growth</a:t>
            </a:r>
          </a:p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2400" b="0" i="0">
                <a:solidFill>
                  <a:srgbClr val="1A1813"/>
                </a:solidFill>
                <a:latin typeface="Newsreader"/>
              </a:rPr>
              <a:t>• Iberia: muted post-plague recovery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CFC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2606040"/>
            <a:ext cx="2286000" cy="9144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57200" y="2880360"/>
            <a:ext cx="11277600" cy="13716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4800" b="0" i="0">
                <a:solidFill>
                  <a:srgbClr val="1A1813"/>
                </a:solidFill>
                <a:latin typeface="Fraunces"/>
              </a:rPr>
              <a:t>The Strongest Supportable Answer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4343400"/>
            <a:ext cx="11277600" cy="34290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l"/>
            <a:r>
              <a:rPr sz="2200" b="0" i="1">
                <a:solidFill>
                  <a:srgbClr val="5A5853"/>
                </a:solidFill>
                <a:latin typeface="Newsreader"/>
              </a:rPr>
              <a:t>Plague raised real wages; institutions shaped who gained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148224" y="91440"/>
            <a:ext cx="1500000" cy="259080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 algn="r"/>
            <a:r>
              <a:rPr sz="1000" b="0" i="0">
                <a:solidFill>
                  <a:srgbClr val="878682"/>
                </a:solidFill>
                <a:latin typeface="Fraunces"/>
              </a:rPr>
              <a:t>Disco</a:t>
            </a:r>
          </a:p>
        </p:txBody>
      </p:sp>
      <p:sp>
        <p:nvSpPr>
          <p:cNvPr id="6" name="Rectangle 5"/>
          <p:cNvSpPr/>
          <p:nvPr/>
        </p:nvSpPr>
        <p:spPr>
          <a:xfrm>
            <a:off x="11684800" y="151440"/>
            <a:ext cx="50000" cy="50000"/>
          </a:xfrm>
          <a:prstGeom prst="rect">
            <a:avLst/>
          </a:prstGeom>
          <a:solidFill>
            <a:srgbClr val="4077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